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32" autoAdjust="0"/>
  </p:normalViewPr>
  <p:slideViewPr>
    <p:cSldViewPr snapToGrid="0">
      <p:cViewPr varScale="1">
        <p:scale>
          <a:sx n="94" d="100"/>
          <a:sy n="94" d="100"/>
        </p:scale>
        <p:origin x="274" y="86"/>
      </p:cViewPr>
      <p:guideLst/>
    </p:cSldViewPr>
  </p:slideViewPr>
  <p:outlineViewPr>
    <p:cViewPr>
      <p:scale>
        <a:sx n="33" d="100"/>
        <a:sy n="33" d="100"/>
      </p:scale>
      <p:origin x="0" y="-11592"/>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704335C-6F2E-45F9-8F75-14A73FC2F683}" type="datetimeFigureOut">
              <a:rPr lang="nl-NL" smtClean="0"/>
              <a:t>15-1-2021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423301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04335C-6F2E-45F9-8F75-14A73FC2F683}" type="datetimeFigureOut">
              <a:rPr lang="nl-NL" smtClean="0"/>
              <a:t>15-1-2021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63486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04335C-6F2E-45F9-8F75-14A73FC2F683}" type="datetimeFigureOut">
              <a:rPr lang="nl-NL" smtClean="0"/>
              <a:t>15-1-2021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389517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04335C-6F2E-45F9-8F75-14A73FC2F683}" type="datetimeFigureOut">
              <a:rPr lang="nl-NL" smtClean="0"/>
              <a:t>15-1-2021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267052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704335C-6F2E-45F9-8F75-14A73FC2F683}" type="datetimeFigureOut">
              <a:rPr lang="nl-NL" smtClean="0"/>
              <a:t>15-1-2021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174117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704335C-6F2E-45F9-8F75-14A73FC2F683}" type="datetimeFigureOut">
              <a:rPr lang="nl-NL" smtClean="0"/>
              <a:t>15-1-2021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25715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704335C-6F2E-45F9-8F75-14A73FC2F683}" type="datetimeFigureOut">
              <a:rPr lang="nl-NL" smtClean="0"/>
              <a:t>15-1-2021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282807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704335C-6F2E-45F9-8F75-14A73FC2F683}" type="datetimeFigureOut">
              <a:rPr lang="nl-NL" smtClean="0"/>
              <a:t>15-1-2021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141809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704335C-6F2E-45F9-8F75-14A73FC2F683}" type="datetimeFigureOut">
              <a:rPr lang="nl-NL" smtClean="0"/>
              <a:t>15-1-2021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377108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704335C-6F2E-45F9-8F75-14A73FC2F683}" type="datetimeFigureOut">
              <a:rPr lang="nl-NL" smtClean="0"/>
              <a:t>15-1-2021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322890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704335C-6F2E-45F9-8F75-14A73FC2F683}" type="datetimeFigureOut">
              <a:rPr lang="nl-NL" smtClean="0"/>
              <a:t>15-1-2021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6D0C5BC-78E4-4BD0-A886-7A2DF2B2BB26}" type="slidenum">
              <a:rPr lang="nl-NL" smtClean="0"/>
              <a:t>‹nr.›</a:t>
            </a:fld>
            <a:endParaRPr lang="nl-NL"/>
          </a:p>
        </p:txBody>
      </p:sp>
    </p:spTree>
    <p:extLst>
      <p:ext uri="{BB962C8B-B14F-4D97-AF65-F5344CB8AC3E}">
        <p14:creationId xmlns:p14="http://schemas.microsoft.com/office/powerpoint/2010/main" val="42751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4335C-6F2E-45F9-8F75-14A73FC2F683}" type="datetimeFigureOut">
              <a:rPr lang="nl-NL" smtClean="0"/>
              <a:t>15-1-2021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0C5BC-78E4-4BD0-A886-7A2DF2B2BB26}" type="slidenum">
              <a:rPr lang="nl-NL" smtClean="0"/>
              <a:t>‹nr.›</a:t>
            </a:fld>
            <a:endParaRPr lang="nl-NL"/>
          </a:p>
        </p:txBody>
      </p:sp>
    </p:spTree>
    <p:extLst>
      <p:ext uri="{BB962C8B-B14F-4D97-AF65-F5344CB8AC3E}">
        <p14:creationId xmlns:p14="http://schemas.microsoft.com/office/powerpoint/2010/main" val="1534730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p1l9i81opt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039812"/>
          </a:xfrm>
        </p:spPr>
        <p:txBody>
          <a:bodyPr>
            <a:normAutofit fontScale="90000"/>
          </a:bodyPr>
          <a:lstStyle/>
          <a:p>
            <a:pPr algn="l"/>
            <a:r>
              <a:rPr lang="nl-NL" dirty="0" smtClean="0">
                <a:solidFill>
                  <a:schemeClr val="bg1"/>
                </a:solidFill>
              </a:rPr>
              <a:t> </a:t>
            </a:r>
            <a:r>
              <a:rPr lang="nl-NL" dirty="0" smtClean="0">
                <a:solidFill>
                  <a:schemeClr val="bg1"/>
                </a:solidFill>
              </a:rPr>
              <a:t>Groene vormgeving en verkoop</a:t>
            </a:r>
            <a:endParaRPr lang="nl-NL" dirty="0">
              <a:solidFill>
                <a:schemeClr val="bg1"/>
              </a:solidFill>
            </a:endParaRPr>
          </a:p>
        </p:txBody>
      </p:sp>
      <p:sp>
        <p:nvSpPr>
          <p:cNvPr id="3" name="Ondertitel 2"/>
          <p:cNvSpPr>
            <a:spLocks noGrp="1"/>
          </p:cNvSpPr>
          <p:nvPr>
            <p:ph type="subTitle" idx="1"/>
          </p:nvPr>
        </p:nvSpPr>
        <p:spPr/>
        <p:txBody>
          <a:bodyPr>
            <a:normAutofit/>
          </a:bodyPr>
          <a:lstStyle/>
          <a:p>
            <a:r>
              <a:rPr lang="nl-NL" dirty="0" smtClean="0">
                <a:solidFill>
                  <a:schemeClr val="bg1"/>
                </a:solidFill>
              </a:rPr>
              <a:t>PERIODE 2</a:t>
            </a:r>
            <a:endParaRPr lang="nl-NL" dirty="0" smtClean="0">
              <a:solidFill>
                <a:schemeClr val="bg1"/>
              </a:solidFill>
            </a:endParaRPr>
          </a:p>
        </p:txBody>
      </p:sp>
    </p:spTree>
    <p:extLst>
      <p:ext uri="{BB962C8B-B14F-4D97-AF65-F5344CB8AC3E}">
        <p14:creationId xmlns:p14="http://schemas.microsoft.com/office/powerpoint/2010/main" val="624587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Kijk naar een klant….. </a:t>
            </a:r>
            <a:r>
              <a:rPr lang="nl-NL" dirty="0">
                <a:solidFill>
                  <a:schemeClr val="bg1"/>
                </a:solidFill>
              </a:rPr>
              <a:t>w</a:t>
            </a:r>
            <a:r>
              <a:rPr lang="nl-NL" dirty="0" smtClean="0">
                <a:solidFill>
                  <a:schemeClr val="bg1"/>
                </a:solidFill>
              </a:rPr>
              <a:t>at zie je….</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Zoekt de klant iets</a:t>
            </a:r>
          </a:p>
          <a:p>
            <a:r>
              <a:rPr lang="nl-NL" dirty="0" smtClean="0">
                <a:solidFill>
                  <a:schemeClr val="bg1"/>
                </a:solidFill>
              </a:rPr>
              <a:t>Heeft de klant haast</a:t>
            </a:r>
          </a:p>
          <a:p>
            <a:r>
              <a:rPr lang="nl-NL" dirty="0" smtClean="0">
                <a:solidFill>
                  <a:schemeClr val="bg1"/>
                </a:solidFill>
              </a:rPr>
              <a:t>Is de klant zelfverzekerd? De klant weet al lang wat hij wil hebben.</a:t>
            </a:r>
          </a:p>
          <a:p>
            <a:r>
              <a:rPr lang="nl-NL" dirty="0" smtClean="0">
                <a:solidFill>
                  <a:schemeClr val="bg1"/>
                </a:solidFill>
              </a:rPr>
              <a:t>Besluiteloze klant: zal ik die lichte spijkerbroek nemen of toch die donkere…? Of zal ik toch een grijze kopen?</a:t>
            </a:r>
          </a:p>
          <a:p>
            <a:r>
              <a:rPr lang="nl-NL" dirty="0" smtClean="0">
                <a:solidFill>
                  <a:schemeClr val="bg1"/>
                </a:solidFill>
              </a:rPr>
              <a:t>Humeurige of boze klant</a:t>
            </a:r>
          </a:p>
          <a:p>
            <a:r>
              <a:rPr lang="nl-NL" dirty="0" smtClean="0">
                <a:solidFill>
                  <a:schemeClr val="bg1"/>
                </a:solidFill>
              </a:rPr>
              <a:t>Verlegen klant</a:t>
            </a:r>
          </a:p>
          <a:p>
            <a:r>
              <a:rPr lang="nl-NL" dirty="0" smtClean="0">
                <a:solidFill>
                  <a:schemeClr val="bg1"/>
                </a:solidFill>
              </a:rPr>
              <a:t>Vriendelijke klant (denk aan het IKEA filmpje; er zijn genoeg klanten die gewoon meedoen met de gekke voorstellen van de verkoper)</a:t>
            </a:r>
            <a:endParaRPr lang="nl-NL" dirty="0">
              <a:solidFill>
                <a:schemeClr val="bg1"/>
              </a:solidFill>
            </a:endParaRPr>
          </a:p>
        </p:txBody>
      </p:sp>
    </p:spTree>
    <p:extLst>
      <p:ext uri="{BB962C8B-B14F-4D97-AF65-F5344CB8AC3E}">
        <p14:creationId xmlns:p14="http://schemas.microsoft.com/office/powerpoint/2010/main" val="2317795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solidFill>
                  <a:schemeClr val="bg1"/>
                </a:solidFill>
              </a:rPr>
              <a:t>Needshopper</a:t>
            </a:r>
            <a:r>
              <a:rPr lang="nl-NL" dirty="0" smtClean="0">
                <a:solidFill>
                  <a:schemeClr val="bg1"/>
                </a:solidFill>
              </a:rPr>
              <a:t>			Funshopper</a:t>
            </a:r>
            <a:endParaRPr lang="nl-NL" dirty="0">
              <a:solidFill>
                <a:schemeClr val="bg1"/>
              </a:solidFill>
            </a:endParaRPr>
          </a:p>
        </p:txBody>
      </p:sp>
      <p:sp>
        <p:nvSpPr>
          <p:cNvPr id="3" name="Tijdelijke aanduiding voor inhoud 2"/>
          <p:cNvSpPr>
            <a:spLocks noGrp="1"/>
          </p:cNvSpPr>
          <p:nvPr>
            <p:ph idx="1"/>
          </p:nvPr>
        </p:nvSpPr>
        <p:spPr>
          <a:xfrm>
            <a:off x="838200" y="1825625"/>
            <a:ext cx="4476750" cy="4351338"/>
          </a:xfrm>
        </p:spPr>
        <p:txBody>
          <a:bodyPr/>
          <a:lstStyle/>
          <a:p>
            <a:pPr marL="0" indent="0">
              <a:buNone/>
            </a:pPr>
            <a:r>
              <a:rPr lang="nl-NL" dirty="0" smtClean="0">
                <a:solidFill>
                  <a:schemeClr val="bg1"/>
                </a:solidFill>
              </a:rPr>
              <a:t>Winkelt omdat hij iets nodig heeft:</a:t>
            </a:r>
          </a:p>
          <a:p>
            <a:pPr>
              <a:buFontTx/>
              <a:buChar char="-"/>
            </a:pPr>
            <a:r>
              <a:rPr lang="nl-NL" dirty="0" smtClean="0">
                <a:solidFill>
                  <a:schemeClr val="bg1"/>
                </a:solidFill>
              </a:rPr>
              <a:t>Doelbewust</a:t>
            </a:r>
          </a:p>
          <a:p>
            <a:pPr>
              <a:buFontTx/>
              <a:buChar char="-"/>
            </a:pPr>
            <a:r>
              <a:rPr lang="nl-NL" dirty="0" smtClean="0">
                <a:solidFill>
                  <a:schemeClr val="bg1"/>
                </a:solidFill>
              </a:rPr>
              <a:t>Stelt doelgerichte vragen</a:t>
            </a:r>
          </a:p>
          <a:p>
            <a:pPr>
              <a:buFontTx/>
              <a:buChar char="-"/>
            </a:pPr>
            <a:r>
              <a:rPr lang="nl-NL" dirty="0" smtClean="0">
                <a:solidFill>
                  <a:schemeClr val="bg1"/>
                </a:solidFill>
              </a:rPr>
              <a:t>Wil gericht een product</a:t>
            </a:r>
            <a:endParaRPr lang="nl-NL" dirty="0">
              <a:solidFill>
                <a:schemeClr val="bg1"/>
              </a:solidFill>
            </a:endParaRPr>
          </a:p>
        </p:txBody>
      </p:sp>
      <p:sp>
        <p:nvSpPr>
          <p:cNvPr id="4" name="Tijdelijke aanduiding voor inhoud 2"/>
          <p:cNvSpPr txBox="1">
            <a:spLocks/>
          </p:cNvSpPr>
          <p:nvPr/>
        </p:nvSpPr>
        <p:spPr>
          <a:xfrm>
            <a:off x="6353175" y="1825625"/>
            <a:ext cx="44767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smtClean="0">
                <a:solidFill>
                  <a:schemeClr val="bg1"/>
                </a:solidFill>
              </a:rPr>
              <a:t>Winkelt voor de lol:</a:t>
            </a:r>
          </a:p>
          <a:p>
            <a:pPr>
              <a:buFontTx/>
              <a:buChar char="-"/>
            </a:pPr>
            <a:r>
              <a:rPr lang="nl-NL" dirty="0" smtClean="0">
                <a:solidFill>
                  <a:schemeClr val="bg1"/>
                </a:solidFill>
              </a:rPr>
              <a:t>Kijkt vluchtig rond</a:t>
            </a:r>
          </a:p>
          <a:p>
            <a:pPr>
              <a:buFontTx/>
              <a:buChar char="-"/>
            </a:pPr>
            <a:r>
              <a:rPr lang="nl-NL" dirty="0" smtClean="0">
                <a:solidFill>
                  <a:schemeClr val="bg1"/>
                </a:solidFill>
              </a:rPr>
              <a:t>Begint vaak rechts met rondlopen</a:t>
            </a:r>
          </a:p>
          <a:p>
            <a:pPr>
              <a:buFontTx/>
              <a:buChar char="-"/>
            </a:pPr>
            <a:r>
              <a:rPr lang="nl-NL" dirty="0" smtClean="0">
                <a:solidFill>
                  <a:schemeClr val="bg1"/>
                </a:solidFill>
              </a:rPr>
              <a:t>Heeft vaak andere boodschappen tassen</a:t>
            </a:r>
            <a:endParaRPr lang="nl-NL" dirty="0">
              <a:solidFill>
                <a:schemeClr val="bg1"/>
              </a:solidFill>
            </a:endParaRPr>
          </a:p>
        </p:txBody>
      </p:sp>
      <p:pic>
        <p:nvPicPr>
          <p:cNvPr id="5" name="Afbeelding 4"/>
          <p:cNvPicPr>
            <a:picLocks noChangeAspect="1"/>
          </p:cNvPicPr>
          <p:nvPr/>
        </p:nvPicPr>
        <p:blipFill rotWithShape="1">
          <a:blip r:embed="rId2" cstate="print">
            <a:extLst>
              <a:ext uri="{28A0092B-C50C-407E-A947-70E740481C1C}">
                <a14:useLocalDpi xmlns:a14="http://schemas.microsoft.com/office/drawing/2010/main" val="0"/>
              </a:ext>
            </a:extLst>
          </a:blip>
          <a:srcRect l="44163" r="2862"/>
          <a:stretch/>
        </p:blipFill>
        <p:spPr>
          <a:xfrm>
            <a:off x="9890695" y="152400"/>
            <a:ext cx="2167956" cy="2733675"/>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22" y="4391025"/>
            <a:ext cx="4170807" cy="2343150"/>
          </a:xfrm>
          <a:prstGeom prst="rect">
            <a:avLst/>
          </a:prstGeom>
        </p:spPr>
      </p:pic>
    </p:spTree>
    <p:extLst>
      <p:ext uri="{BB962C8B-B14F-4D97-AF65-F5344CB8AC3E}">
        <p14:creationId xmlns:p14="http://schemas.microsoft.com/office/powerpoint/2010/main" val="3980434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Goed advies geven….</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Altijd veel vragen stellen, daardoor krijg je informatie. </a:t>
            </a:r>
          </a:p>
          <a:p>
            <a:r>
              <a:rPr lang="nl-NL" dirty="0" smtClean="0">
                <a:solidFill>
                  <a:schemeClr val="bg1"/>
                </a:solidFill>
              </a:rPr>
              <a:t>Open vragen: klant kan hierop een uitgebreid antwoord geven. Jij krijgt veel informatie en je kunt goed doorvragen</a:t>
            </a:r>
          </a:p>
          <a:p>
            <a:r>
              <a:rPr lang="nl-NL" dirty="0" smtClean="0">
                <a:solidFill>
                  <a:schemeClr val="bg1"/>
                </a:solidFill>
              </a:rPr>
              <a:t>Gesloten vragen: alleen te beantwoorden met ja of nee. Het antwoord is duidelijk, maar je krijgt niet heel veel meer informatie </a:t>
            </a:r>
          </a:p>
          <a:p>
            <a:endParaRPr lang="nl-NL" dirty="0">
              <a:solidFill>
                <a:schemeClr val="bg1"/>
              </a:solidFill>
            </a:endParaRPr>
          </a:p>
          <a:p>
            <a:r>
              <a:rPr lang="nl-NL" dirty="0" smtClean="0">
                <a:solidFill>
                  <a:schemeClr val="bg1"/>
                </a:solidFill>
              </a:rPr>
              <a:t>Door veel vragen te stellen weet je steeds meer en kan je een klant een advies geven</a:t>
            </a:r>
            <a:endParaRPr lang="nl-NL" dirty="0">
              <a:solidFill>
                <a:schemeClr val="bg1"/>
              </a:solidFill>
            </a:endParaRPr>
          </a:p>
        </p:txBody>
      </p:sp>
    </p:spTree>
    <p:extLst>
      <p:ext uri="{BB962C8B-B14F-4D97-AF65-F5344CB8AC3E}">
        <p14:creationId xmlns:p14="http://schemas.microsoft.com/office/powerpoint/2010/main" val="2640830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Zorg dat je over informatie beschikt….</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Klanten willen weten waarom ze een product moeten kopen </a:t>
            </a:r>
          </a:p>
          <a:p>
            <a:r>
              <a:rPr lang="nl-NL" dirty="0" smtClean="0">
                <a:solidFill>
                  <a:schemeClr val="bg1"/>
                </a:solidFill>
              </a:rPr>
              <a:t>Waarom iets goed is of beter dan iets anders</a:t>
            </a:r>
          </a:p>
          <a:p>
            <a:r>
              <a:rPr lang="nl-NL" dirty="0" smtClean="0">
                <a:solidFill>
                  <a:schemeClr val="bg1"/>
                </a:solidFill>
              </a:rPr>
              <a:t>Zorg voor duidelijke uitleg</a:t>
            </a:r>
          </a:p>
          <a:p>
            <a:endParaRPr lang="nl-NL" dirty="0">
              <a:solidFill>
                <a:schemeClr val="bg1"/>
              </a:solidFill>
            </a:endParaRPr>
          </a:p>
          <a:p>
            <a:r>
              <a:rPr lang="nl-NL" dirty="0" smtClean="0">
                <a:solidFill>
                  <a:schemeClr val="bg1"/>
                </a:solidFill>
              </a:rPr>
              <a:t>Heb je de informatie niet? Kijk op het etiket of de verpakking, boeken, leveranciers catalogus, QR code of internet om aan de info te komen. Zorg ervoor dat wat je zegt klopt.</a:t>
            </a:r>
          </a:p>
          <a:p>
            <a:pPr marL="0" indent="0">
              <a:buNone/>
            </a:pPr>
            <a:endParaRPr lang="nl-NL" dirty="0">
              <a:solidFill>
                <a:schemeClr val="bg1"/>
              </a:solidFill>
            </a:endParaRPr>
          </a:p>
          <a:p>
            <a:pPr marL="0" indent="0">
              <a:buNone/>
            </a:pPr>
            <a:endParaRPr lang="nl-NL" dirty="0">
              <a:solidFill>
                <a:schemeClr val="bg1"/>
              </a:solidFill>
            </a:endParaRPr>
          </a:p>
        </p:txBody>
      </p:sp>
    </p:spTree>
    <p:extLst>
      <p:ext uri="{BB962C8B-B14F-4D97-AF65-F5344CB8AC3E}">
        <p14:creationId xmlns:p14="http://schemas.microsoft.com/office/powerpoint/2010/main" val="1935863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Keurmerken….</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Kunnen klanten extra informatie geven</a:t>
            </a:r>
          </a:p>
          <a:p>
            <a:r>
              <a:rPr lang="nl-NL" dirty="0" smtClean="0">
                <a:solidFill>
                  <a:schemeClr val="bg1"/>
                </a:solidFill>
              </a:rPr>
              <a:t>Kunnen klanten overhalen een product te kopen</a:t>
            </a:r>
          </a:p>
          <a:p>
            <a:endParaRPr lang="nl-NL" dirty="0">
              <a:solidFill>
                <a:schemeClr val="bg1"/>
              </a:solidFill>
            </a:endParaRPr>
          </a:p>
          <a:p>
            <a:r>
              <a:rPr lang="nl-NL" dirty="0" smtClean="0">
                <a:solidFill>
                  <a:schemeClr val="bg1"/>
                </a:solidFill>
              </a:rPr>
              <a:t>Keurmerken voldoen aan eisen. Bv:</a:t>
            </a:r>
          </a:p>
          <a:p>
            <a:pPr lvl="1"/>
            <a:r>
              <a:rPr lang="nl-NL" dirty="0" smtClean="0">
                <a:solidFill>
                  <a:schemeClr val="bg1"/>
                </a:solidFill>
              </a:rPr>
              <a:t>Duurzaamheid</a:t>
            </a:r>
          </a:p>
          <a:p>
            <a:pPr lvl="1"/>
            <a:r>
              <a:rPr lang="nl-NL" dirty="0" smtClean="0">
                <a:solidFill>
                  <a:schemeClr val="bg1"/>
                </a:solidFill>
              </a:rPr>
              <a:t>Herkomst</a:t>
            </a:r>
          </a:p>
          <a:p>
            <a:pPr lvl="1"/>
            <a:r>
              <a:rPr lang="nl-NL" dirty="0" smtClean="0">
                <a:solidFill>
                  <a:schemeClr val="bg1"/>
                </a:solidFill>
              </a:rPr>
              <a:t>Kwaliteit</a:t>
            </a:r>
          </a:p>
          <a:p>
            <a:pPr lvl="1"/>
            <a:r>
              <a:rPr lang="nl-NL" dirty="0" smtClean="0">
                <a:solidFill>
                  <a:schemeClr val="bg1"/>
                </a:solidFill>
              </a:rPr>
              <a:t>Gezondheid </a:t>
            </a:r>
            <a:endParaRPr lang="nl-NL" dirty="0">
              <a:solidFill>
                <a:schemeClr val="bg1"/>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3709748"/>
            <a:ext cx="4857750" cy="2822546"/>
          </a:xfrm>
          <a:prstGeom prst="rect">
            <a:avLst/>
          </a:prstGeom>
        </p:spPr>
      </p:pic>
    </p:spTree>
    <p:extLst>
      <p:ext uri="{BB962C8B-B14F-4D97-AF65-F5344CB8AC3E}">
        <p14:creationId xmlns:p14="http://schemas.microsoft.com/office/powerpoint/2010/main" val="32024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Groene producten verkopen</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Wat ga je deze periode doen?</a:t>
            </a:r>
          </a:p>
          <a:p>
            <a:r>
              <a:rPr lang="nl-NL" dirty="0" smtClean="0">
                <a:solidFill>
                  <a:schemeClr val="bg1"/>
                </a:solidFill>
              </a:rPr>
              <a:t>Je gaat heel veel opdrachten maken en oefenen</a:t>
            </a:r>
          </a:p>
          <a:p>
            <a:r>
              <a:rPr lang="nl-NL" dirty="0" smtClean="0">
                <a:solidFill>
                  <a:schemeClr val="bg1"/>
                </a:solidFill>
              </a:rPr>
              <a:t>Je werkt in tweetallen en bij één opdracht werk je samen met een ander tweetal</a:t>
            </a:r>
          </a:p>
          <a:p>
            <a:r>
              <a:rPr lang="nl-NL" dirty="0" smtClean="0">
                <a:solidFill>
                  <a:schemeClr val="bg1"/>
                </a:solidFill>
              </a:rPr>
              <a:t>Je gaat een verkoopgesprek voeren en filmen (samen met een ander tweetal). Dit verkoopgesprek heb je nodig voor een deel van de eindopdracht</a:t>
            </a:r>
          </a:p>
          <a:p>
            <a:pPr marL="0" indent="0">
              <a:buNone/>
            </a:pPr>
            <a:endParaRPr lang="nl-NL" dirty="0" smtClean="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0177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dirty="0" smtClean="0">
                <a:solidFill>
                  <a:schemeClr val="bg1"/>
                </a:solidFill>
              </a:rPr>
              <a:t>Verkoopadvies </a:t>
            </a:r>
            <a:r>
              <a:rPr lang="nl-NL" dirty="0" smtClean="0">
                <a:solidFill>
                  <a:schemeClr val="bg1"/>
                </a:solidFill>
              </a:rPr>
              <a:t>gesprek</a:t>
            </a:r>
          </a:p>
          <a:p>
            <a:pPr marL="0" indent="0">
              <a:buNone/>
            </a:pPr>
            <a:endParaRPr lang="nl-NL" dirty="0">
              <a:solidFill>
                <a:schemeClr val="bg1"/>
              </a:solidFill>
            </a:endParaRPr>
          </a:p>
          <a:p>
            <a:pPr marL="0" indent="0">
              <a:buNone/>
            </a:pPr>
            <a:r>
              <a:rPr lang="nl-NL" dirty="0" smtClean="0">
                <a:solidFill>
                  <a:schemeClr val="bg1"/>
                </a:solidFill>
              </a:rPr>
              <a:t>Wat is een verkoopadviesgesprek:</a:t>
            </a:r>
          </a:p>
          <a:p>
            <a:pPr>
              <a:buFontTx/>
              <a:buChar char="-"/>
            </a:pPr>
            <a:r>
              <a:rPr lang="nl-NL" dirty="0" smtClean="0">
                <a:solidFill>
                  <a:schemeClr val="bg1"/>
                </a:solidFill>
              </a:rPr>
              <a:t>Ieder gesprek dat je voert wanneer je een klant helpt</a:t>
            </a:r>
          </a:p>
          <a:p>
            <a:pPr>
              <a:buFontTx/>
              <a:buChar char="-"/>
            </a:pPr>
            <a:endParaRPr lang="nl-NL" dirty="0">
              <a:solidFill>
                <a:schemeClr val="bg1"/>
              </a:solidFill>
            </a:endParaRPr>
          </a:p>
          <a:p>
            <a:pPr marL="0" indent="0">
              <a:buNone/>
            </a:pPr>
            <a:endParaRPr lang="nl-NL" dirty="0">
              <a:solidFill>
                <a:schemeClr val="bg1"/>
              </a:solidFill>
            </a:endParaRPr>
          </a:p>
        </p:txBody>
      </p:sp>
    </p:spTree>
    <p:extLst>
      <p:ext uri="{BB962C8B-B14F-4D97-AF65-F5344CB8AC3E}">
        <p14:creationId xmlns:p14="http://schemas.microsoft.com/office/powerpoint/2010/main" val="405107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65125"/>
            <a:ext cx="11077575" cy="1325563"/>
          </a:xfrm>
        </p:spPr>
        <p:txBody>
          <a:bodyPr/>
          <a:lstStyle/>
          <a:p>
            <a:r>
              <a:rPr lang="nl-NL" dirty="0">
                <a:solidFill>
                  <a:schemeClr val="bg1"/>
                </a:solidFill>
              </a:rPr>
              <a:t>V</a:t>
            </a:r>
            <a:r>
              <a:rPr lang="nl-NL" dirty="0" smtClean="0">
                <a:solidFill>
                  <a:schemeClr val="bg1"/>
                </a:solidFill>
              </a:rPr>
              <a:t>erkoopgesprek bestaat uit vaste onderdelen….</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r>
              <a:rPr lang="nl-NL" dirty="0" smtClean="0">
                <a:solidFill>
                  <a:schemeClr val="bg1"/>
                </a:solidFill>
              </a:rPr>
              <a:t>Ontvangen van de klant:</a:t>
            </a:r>
          </a:p>
          <a:p>
            <a:pPr lvl="1"/>
            <a:r>
              <a:rPr lang="nl-NL" dirty="0" smtClean="0">
                <a:solidFill>
                  <a:schemeClr val="bg1"/>
                </a:solidFill>
              </a:rPr>
              <a:t>Aanspreken – Begroeten - Openingszin: Goedemorgen, kan ik u helpen</a:t>
            </a:r>
          </a:p>
          <a:p>
            <a:r>
              <a:rPr lang="nl-NL" dirty="0" smtClean="0">
                <a:solidFill>
                  <a:schemeClr val="bg1"/>
                </a:solidFill>
              </a:rPr>
              <a:t>Advies geven:</a:t>
            </a:r>
          </a:p>
          <a:p>
            <a:pPr lvl="1"/>
            <a:r>
              <a:rPr lang="nl-NL" dirty="0" smtClean="0">
                <a:solidFill>
                  <a:schemeClr val="bg1"/>
                </a:solidFill>
              </a:rPr>
              <a:t>Koopwens: wat wil de klant, waar bent u naar op zoek?</a:t>
            </a:r>
          </a:p>
          <a:p>
            <a:pPr lvl="1"/>
            <a:r>
              <a:rPr lang="nl-NL" dirty="0" smtClean="0">
                <a:solidFill>
                  <a:schemeClr val="bg1"/>
                </a:solidFill>
              </a:rPr>
              <a:t>Advies geven</a:t>
            </a:r>
          </a:p>
          <a:p>
            <a:pPr lvl="1"/>
            <a:r>
              <a:rPr lang="nl-NL" dirty="0" smtClean="0">
                <a:solidFill>
                  <a:schemeClr val="bg1"/>
                </a:solidFill>
              </a:rPr>
              <a:t>Prijs noemen ( zou dat altijd nodig zijn?)</a:t>
            </a:r>
          </a:p>
          <a:p>
            <a:r>
              <a:rPr lang="nl-NL" dirty="0" smtClean="0">
                <a:solidFill>
                  <a:schemeClr val="bg1"/>
                </a:solidFill>
              </a:rPr>
              <a:t>Afronden:</a:t>
            </a:r>
          </a:p>
          <a:p>
            <a:pPr lvl="1"/>
            <a:r>
              <a:rPr lang="nl-NL" dirty="0" smtClean="0">
                <a:solidFill>
                  <a:schemeClr val="bg1"/>
                </a:solidFill>
              </a:rPr>
              <a:t>Afhandelen</a:t>
            </a:r>
          </a:p>
          <a:p>
            <a:pPr lvl="1"/>
            <a:r>
              <a:rPr lang="nl-NL" dirty="0" smtClean="0">
                <a:solidFill>
                  <a:schemeClr val="bg1"/>
                </a:solidFill>
              </a:rPr>
              <a:t>Bij verkoop</a:t>
            </a:r>
          </a:p>
          <a:p>
            <a:pPr lvl="1"/>
            <a:r>
              <a:rPr lang="nl-NL" dirty="0" smtClean="0">
                <a:solidFill>
                  <a:schemeClr val="bg1"/>
                </a:solidFill>
              </a:rPr>
              <a:t>Afscheid nemen: Tot ziens, een prettige dag…</a:t>
            </a:r>
            <a:endParaRPr lang="nl-NL" dirty="0">
              <a:solidFill>
                <a:schemeClr val="bg1"/>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3288" y="3876674"/>
            <a:ext cx="4031512" cy="2600325"/>
          </a:xfrm>
          <a:prstGeom prst="rect">
            <a:avLst/>
          </a:prstGeom>
        </p:spPr>
      </p:pic>
    </p:spTree>
    <p:extLst>
      <p:ext uri="{BB962C8B-B14F-4D97-AF65-F5344CB8AC3E}">
        <p14:creationId xmlns:p14="http://schemas.microsoft.com/office/powerpoint/2010/main" val="130245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Online verkopen…</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Hoeveel invloed heeft een verkoper dan?</a:t>
            </a:r>
          </a:p>
          <a:p>
            <a:r>
              <a:rPr lang="nl-NL" dirty="0" smtClean="0">
                <a:solidFill>
                  <a:schemeClr val="bg1"/>
                </a:solidFill>
              </a:rPr>
              <a:t>Klant kan vragen stellen via bv de mail</a:t>
            </a:r>
          </a:p>
          <a:p>
            <a:r>
              <a:rPr lang="nl-NL" dirty="0" smtClean="0">
                <a:solidFill>
                  <a:schemeClr val="bg1"/>
                </a:solidFill>
              </a:rPr>
              <a:t>Neem vragen via de mail wel serieus</a:t>
            </a:r>
          </a:p>
          <a:p>
            <a:r>
              <a:rPr lang="nl-NL" dirty="0" smtClean="0">
                <a:solidFill>
                  <a:schemeClr val="bg1"/>
                </a:solidFill>
              </a:rPr>
              <a:t>Denk dan ook aan de gedragsregels; wees vriendelijk in je antwoorden die je stuurt en denk aan correct </a:t>
            </a:r>
            <a:r>
              <a:rPr lang="nl-NL" dirty="0">
                <a:solidFill>
                  <a:schemeClr val="bg1"/>
                </a:solidFill>
              </a:rPr>
              <a:t>N</a:t>
            </a:r>
            <a:r>
              <a:rPr lang="nl-NL" dirty="0" smtClean="0">
                <a:solidFill>
                  <a:schemeClr val="bg1"/>
                </a:solidFill>
              </a:rPr>
              <a:t>ederlands </a:t>
            </a:r>
          </a:p>
          <a:p>
            <a:pPr marL="0" indent="0">
              <a:buNone/>
            </a:pPr>
            <a:endParaRPr lang="nl-NL" dirty="0" smtClean="0">
              <a:solidFill>
                <a:schemeClr val="bg1"/>
              </a:solidFill>
            </a:endParaRPr>
          </a:p>
          <a:p>
            <a:r>
              <a:rPr lang="nl-NL" dirty="0" smtClean="0">
                <a:solidFill>
                  <a:schemeClr val="bg1"/>
                </a:solidFill>
              </a:rPr>
              <a:t>Wat is belangrijk bij online verkoop?</a:t>
            </a:r>
          </a:p>
          <a:p>
            <a:pPr marL="0" indent="0">
              <a:buNone/>
            </a:pPr>
            <a:r>
              <a:rPr lang="nl-NL" dirty="0" smtClean="0">
                <a:solidFill>
                  <a:schemeClr val="bg1"/>
                </a:solidFill>
              </a:rPr>
              <a:t>   Denk hierbij ook aan het milieu </a:t>
            </a:r>
            <a:endParaRPr lang="nl-NL" dirty="0">
              <a:solidFill>
                <a:schemeClr val="bg1"/>
              </a:solidFill>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750" y="365125"/>
            <a:ext cx="4267200" cy="2400300"/>
          </a:xfrm>
          <a:prstGeom prst="rect">
            <a:avLst/>
          </a:prstGeom>
        </p:spPr>
      </p:pic>
    </p:spTree>
    <p:extLst>
      <p:ext uri="{BB962C8B-B14F-4D97-AF65-F5344CB8AC3E}">
        <p14:creationId xmlns:p14="http://schemas.microsoft.com/office/powerpoint/2010/main" val="184483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Vaardigheden en presentatie van verkoper…</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Tijdens je werk niet op je telefoon</a:t>
            </a:r>
          </a:p>
          <a:p>
            <a:r>
              <a:rPr lang="nl-NL" dirty="0" smtClean="0">
                <a:solidFill>
                  <a:schemeClr val="bg1"/>
                </a:solidFill>
              </a:rPr>
              <a:t>Schoon  en verzorgd uiterlijk ( denk ook aan schone bedrijfskleding)</a:t>
            </a:r>
          </a:p>
          <a:p>
            <a:r>
              <a:rPr lang="nl-NL" dirty="0" smtClean="0">
                <a:solidFill>
                  <a:schemeClr val="bg1"/>
                </a:solidFill>
              </a:rPr>
              <a:t>Lichaamshouding: sta recht op, niet gaan hangen, draai je lichaam naar de klant toe, kijk een klant aan</a:t>
            </a:r>
          </a:p>
          <a:p>
            <a:r>
              <a:rPr lang="nl-NL" dirty="0" smtClean="0">
                <a:solidFill>
                  <a:schemeClr val="bg1"/>
                </a:solidFill>
              </a:rPr>
              <a:t>Correct Nederlands: Met twee woorden antwoorden, geen dialect, ruwe woorden of straattaal</a:t>
            </a:r>
            <a:endParaRPr lang="nl-NL" dirty="0">
              <a:solidFill>
                <a:schemeClr val="bg1"/>
              </a:solidFill>
            </a:endParaRPr>
          </a:p>
        </p:txBody>
      </p:sp>
      <p:pic>
        <p:nvPicPr>
          <p:cNvPr id="4" name="Afbeelding 3"/>
          <p:cNvPicPr>
            <a:picLocks noChangeAspect="1"/>
          </p:cNvPicPr>
          <p:nvPr/>
        </p:nvPicPr>
        <p:blipFill rotWithShape="1">
          <a:blip r:embed="rId2" cstate="print">
            <a:extLst>
              <a:ext uri="{28A0092B-C50C-407E-A947-70E740481C1C}">
                <a14:useLocalDpi xmlns:a14="http://schemas.microsoft.com/office/drawing/2010/main" val="0"/>
              </a:ext>
            </a:extLst>
          </a:blip>
          <a:srcRect l="30961" b="13799"/>
          <a:stretch/>
        </p:blipFill>
        <p:spPr>
          <a:xfrm>
            <a:off x="8606565" y="4267200"/>
            <a:ext cx="2747235" cy="2514600"/>
          </a:xfrm>
          <a:prstGeom prst="rect">
            <a:avLst/>
          </a:prstGeom>
        </p:spPr>
      </p:pic>
    </p:spTree>
    <p:extLst>
      <p:ext uri="{BB962C8B-B14F-4D97-AF65-F5344CB8AC3E}">
        <p14:creationId xmlns:p14="http://schemas.microsoft.com/office/powerpoint/2010/main" val="3489624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4159250"/>
          </a:xfrm>
        </p:spPr>
        <p:txBody>
          <a:bodyPr>
            <a:normAutofit/>
          </a:bodyPr>
          <a:lstStyle/>
          <a:p>
            <a:r>
              <a:rPr lang="nl-NL" dirty="0" smtClean="0">
                <a:solidFill>
                  <a:schemeClr val="bg1"/>
                </a:solidFill>
              </a:rPr>
              <a:t>Welke vaardigheden heeft een goede verkoper nodig? </a:t>
            </a:r>
            <a:br>
              <a:rPr lang="nl-NL" dirty="0" smtClean="0">
                <a:solidFill>
                  <a:schemeClr val="bg1"/>
                </a:solidFill>
              </a:rPr>
            </a:br>
            <a:r>
              <a:rPr lang="nl-NL" dirty="0" smtClean="0">
                <a:solidFill>
                  <a:schemeClr val="bg1"/>
                </a:solidFill>
              </a:rPr>
              <a:t/>
            </a:r>
            <a:br>
              <a:rPr lang="nl-NL" dirty="0" smtClean="0">
                <a:solidFill>
                  <a:schemeClr val="bg1"/>
                </a:solidFill>
              </a:rPr>
            </a:br>
            <a:r>
              <a:rPr lang="nl-NL" dirty="0" smtClean="0">
                <a:solidFill>
                  <a:schemeClr val="bg1"/>
                </a:solidFill>
                <a:hlinkClick r:id="rId2"/>
              </a:rPr>
              <a:t>https://www.youtube.com/watch?v=p1l9i81optg</a:t>
            </a:r>
            <a:r>
              <a:rPr lang="nl-NL" dirty="0" smtClean="0">
                <a:solidFill>
                  <a:schemeClr val="bg1"/>
                </a:solidFill>
              </a:rPr>
              <a:t/>
            </a:r>
            <a:br>
              <a:rPr lang="nl-NL" dirty="0" smtClean="0">
                <a:solidFill>
                  <a:schemeClr val="bg1"/>
                </a:solidFill>
              </a:rPr>
            </a:br>
            <a:endParaRPr lang="nl-NL" dirty="0">
              <a:solidFill>
                <a:schemeClr val="bg1"/>
              </a:solidFill>
            </a:endParaRPr>
          </a:p>
        </p:txBody>
      </p:sp>
      <p:sp>
        <p:nvSpPr>
          <p:cNvPr id="3" name="Tijdelijke aanduiding voor inhoud 2"/>
          <p:cNvSpPr>
            <a:spLocks noGrp="1"/>
          </p:cNvSpPr>
          <p:nvPr>
            <p:ph idx="1"/>
          </p:nvPr>
        </p:nvSpPr>
        <p:spPr>
          <a:xfrm>
            <a:off x="838200" y="3857625"/>
            <a:ext cx="10515600" cy="2319337"/>
          </a:xfrm>
        </p:spPr>
        <p:txBody>
          <a:bodyPr>
            <a:normAutofit lnSpcReduction="10000"/>
          </a:bodyPr>
          <a:lstStyle/>
          <a:p>
            <a:r>
              <a:rPr lang="nl-NL" dirty="0" smtClean="0">
                <a:solidFill>
                  <a:schemeClr val="bg1"/>
                </a:solidFill>
              </a:rPr>
              <a:t>    </a:t>
            </a:r>
          </a:p>
          <a:p>
            <a:r>
              <a:rPr lang="nl-NL" dirty="0">
                <a:solidFill>
                  <a:schemeClr val="bg1"/>
                </a:solidFill>
              </a:rPr>
              <a:t> </a:t>
            </a:r>
            <a:r>
              <a:rPr lang="nl-NL" dirty="0" smtClean="0">
                <a:solidFill>
                  <a:schemeClr val="bg1"/>
                </a:solidFill>
              </a:rPr>
              <a:t>   </a:t>
            </a:r>
          </a:p>
          <a:p>
            <a:r>
              <a:rPr lang="nl-NL" dirty="0">
                <a:solidFill>
                  <a:schemeClr val="bg1"/>
                </a:solidFill>
              </a:rPr>
              <a:t> </a:t>
            </a:r>
            <a:r>
              <a:rPr lang="nl-NL" dirty="0" smtClean="0">
                <a:solidFill>
                  <a:schemeClr val="bg1"/>
                </a:solidFill>
              </a:rPr>
              <a:t>  </a:t>
            </a:r>
          </a:p>
          <a:p>
            <a:r>
              <a:rPr lang="nl-NL" dirty="0">
                <a:solidFill>
                  <a:schemeClr val="bg1"/>
                </a:solidFill>
              </a:rPr>
              <a:t> </a:t>
            </a:r>
            <a:r>
              <a:rPr lang="nl-NL" dirty="0" smtClean="0">
                <a:solidFill>
                  <a:schemeClr val="bg1"/>
                </a:solidFill>
              </a:rPr>
              <a:t>  </a:t>
            </a:r>
          </a:p>
          <a:p>
            <a:r>
              <a:rPr lang="nl-NL" dirty="0">
                <a:solidFill>
                  <a:schemeClr val="bg1"/>
                </a:solidFill>
              </a:rPr>
              <a:t> </a:t>
            </a:r>
            <a:r>
              <a:rPr lang="nl-NL" dirty="0" smtClean="0">
                <a:solidFill>
                  <a:schemeClr val="bg1"/>
                </a:solidFill>
              </a:rPr>
              <a:t>  </a:t>
            </a:r>
            <a:endParaRPr lang="nl-NL" dirty="0">
              <a:solidFill>
                <a:schemeClr val="bg1"/>
              </a:solidFill>
            </a:endParaRPr>
          </a:p>
        </p:txBody>
      </p:sp>
    </p:spTree>
    <p:extLst>
      <p:ext uri="{BB962C8B-B14F-4D97-AF65-F5344CB8AC3E}">
        <p14:creationId xmlns:p14="http://schemas.microsoft.com/office/powerpoint/2010/main" val="87196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Verbale en non verbale communicatie</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Verbaal = met woorden</a:t>
            </a:r>
          </a:p>
          <a:p>
            <a:r>
              <a:rPr lang="nl-NL" dirty="0" smtClean="0">
                <a:solidFill>
                  <a:schemeClr val="bg1"/>
                </a:solidFill>
              </a:rPr>
              <a:t>Non verbaal = met lichaamstaal, houding </a:t>
            </a:r>
          </a:p>
          <a:p>
            <a:pPr marL="0" indent="0">
              <a:buNone/>
            </a:pPr>
            <a:r>
              <a:rPr lang="nl-NL" dirty="0">
                <a:solidFill>
                  <a:schemeClr val="bg1"/>
                </a:solidFill>
              </a:rPr>
              <a:t> </a:t>
            </a:r>
            <a:r>
              <a:rPr lang="nl-NL" dirty="0" smtClean="0">
                <a:solidFill>
                  <a:schemeClr val="bg1"/>
                </a:solidFill>
              </a:rPr>
              <a:t>  en gezichtsuitdrukking</a:t>
            </a:r>
            <a:endParaRPr lang="nl-NL" dirty="0">
              <a:solidFill>
                <a:schemeClr val="bg1"/>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1690688"/>
            <a:ext cx="4286250" cy="4286250"/>
          </a:xfrm>
          <a:prstGeom prst="rect">
            <a:avLst/>
          </a:prstGeom>
        </p:spPr>
      </p:pic>
    </p:spTree>
    <p:extLst>
      <p:ext uri="{BB962C8B-B14F-4D97-AF65-F5344CB8AC3E}">
        <p14:creationId xmlns:p14="http://schemas.microsoft.com/office/powerpoint/2010/main" val="2045665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Welke winkel, welk personeel?</a:t>
            </a:r>
            <a:endParaRPr lang="nl-NL" dirty="0">
              <a:solidFill>
                <a:schemeClr val="bg1"/>
              </a:solidFill>
            </a:endParaRPr>
          </a:p>
        </p:txBody>
      </p:sp>
      <p:sp>
        <p:nvSpPr>
          <p:cNvPr id="3" name="Tijdelijke aanduiding voor inhoud 2"/>
          <p:cNvSpPr>
            <a:spLocks noGrp="1"/>
          </p:cNvSpPr>
          <p:nvPr>
            <p:ph idx="1"/>
          </p:nvPr>
        </p:nvSpPr>
        <p:spPr/>
        <p:txBody>
          <a:bodyPr/>
          <a:lstStyle/>
          <a:p>
            <a:r>
              <a:rPr lang="nl-NL" dirty="0" smtClean="0">
                <a:solidFill>
                  <a:schemeClr val="bg1"/>
                </a:solidFill>
              </a:rPr>
              <a:t>Vriendelijk en behulpzaam			-	supermarkt</a:t>
            </a:r>
          </a:p>
          <a:p>
            <a:r>
              <a:rPr lang="nl-NL" dirty="0" smtClean="0">
                <a:solidFill>
                  <a:schemeClr val="bg1"/>
                </a:solidFill>
              </a:rPr>
              <a:t>Vooral inpakken en verkopen			- 	discounter</a:t>
            </a:r>
          </a:p>
          <a:p>
            <a:r>
              <a:rPr lang="nl-NL" dirty="0" smtClean="0">
                <a:solidFill>
                  <a:schemeClr val="bg1"/>
                </a:solidFill>
              </a:rPr>
              <a:t>Veel kennis van de producten			- 	speciaalzaak</a:t>
            </a:r>
          </a:p>
          <a:p>
            <a:r>
              <a:rPr lang="nl-NL" dirty="0" smtClean="0">
                <a:solidFill>
                  <a:schemeClr val="bg1"/>
                </a:solidFill>
              </a:rPr>
              <a:t>Vaardigheden via telefoon of internet	-	internetwinkel</a:t>
            </a:r>
          </a:p>
          <a:p>
            <a:pPr marL="0" indent="0">
              <a:buNone/>
            </a:pPr>
            <a:endParaRPr lang="nl-NL" dirty="0">
              <a:solidFill>
                <a:schemeClr val="bg1"/>
              </a:solidFill>
            </a:endParaRPr>
          </a:p>
        </p:txBody>
      </p:sp>
    </p:spTree>
    <p:extLst>
      <p:ext uri="{BB962C8B-B14F-4D97-AF65-F5344CB8AC3E}">
        <p14:creationId xmlns:p14="http://schemas.microsoft.com/office/powerpoint/2010/main" val="380423632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2160CB97AA9944823D4F7CE3EBB0E3" ma:contentTypeVersion="11" ma:contentTypeDescription="Een nieuw document maken." ma:contentTypeScope="" ma:versionID="bab9f1ddc85e7220d2a86fda1f19176a">
  <xsd:schema xmlns:xsd="http://www.w3.org/2001/XMLSchema" xmlns:xs="http://www.w3.org/2001/XMLSchema" xmlns:p="http://schemas.microsoft.com/office/2006/metadata/properties" xmlns:ns2="857190e7-f14a-4353-88e6-64ca5f0bd809" xmlns:ns3="0dd387fd-c553-4a20-ade5-fa3cd1739043" targetNamespace="http://schemas.microsoft.com/office/2006/metadata/properties" ma:root="true" ma:fieldsID="2e6af6d45ac2c1230332831d106dcec9" ns2:_="" ns3:_="">
    <xsd:import namespace="857190e7-f14a-4353-88e6-64ca5f0bd809"/>
    <xsd:import namespace="0dd387fd-c553-4a20-ade5-fa3cd17390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7190e7-f14a-4353-88e6-64ca5f0bd8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d387fd-c553-4a20-ade5-fa3cd1739043"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7D6F90-7470-4674-B504-2A90737BDE84}"/>
</file>

<file path=customXml/itemProps2.xml><?xml version="1.0" encoding="utf-8"?>
<ds:datastoreItem xmlns:ds="http://schemas.openxmlformats.org/officeDocument/2006/customXml" ds:itemID="{40C1B47E-F716-4744-98CE-EED37761D79C}"/>
</file>

<file path=customXml/itemProps3.xml><?xml version="1.0" encoding="utf-8"?>
<ds:datastoreItem xmlns:ds="http://schemas.openxmlformats.org/officeDocument/2006/customXml" ds:itemID="{BFD40FC5-14FE-4691-9613-C9368A2A1E9A}"/>
</file>

<file path=docProps/app.xml><?xml version="1.0" encoding="utf-8"?>
<Properties xmlns="http://schemas.openxmlformats.org/officeDocument/2006/extended-properties" xmlns:vt="http://schemas.openxmlformats.org/officeDocument/2006/docPropsVTypes">
  <Template>Organic</Template>
  <TotalTime>391</TotalTime>
  <Words>640</Words>
  <Application>Microsoft Office PowerPoint</Application>
  <PresentationFormat>Breedbeeld</PresentationFormat>
  <Paragraphs>88</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 Groene vormgeving en verkoop</vt:lpstr>
      <vt:lpstr>Groene producten verkopen</vt:lpstr>
      <vt:lpstr>PowerPoint-presentatie</vt:lpstr>
      <vt:lpstr>Verkoopgesprek bestaat uit vaste onderdelen….</vt:lpstr>
      <vt:lpstr>Online verkopen…</vt:lpstr>
      <vt:lpstr>Vaardigheden en presentatie van verkoper…</vt:lpstr>
      <vt:lpstr>Welke vaardigheden heeft een goede verkoper nodig?   https://www.youtube.com/watch?v=p1l9i81optg </vt:lpstr>
      <vt:lpstr>Verbale en non verbale communicatie</vt:lpstr>
      <vt:lpstr>Welke winkel, welk personeel?</vt:lpstr>
      <vt:lpstr>Kijk naar een klant….. wat zie je….</vt:lpstr>
      <vt:lpstr>Needshopper   Funshopper</vt:lpstr>
      <vt:lpstr>Goed advies geven….</vt:lpstr>
      <vt:lpstr>Zorg dat je over informatie beschikt….</vt:lpstr>
      <vt:lpstr>Keurmerken….</vt:lpstr>
    </vt:vector>
  </TitlesOfParts>
  <Company>Onderwijsgroep Noord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Kaper - Westra</dc:creator>
  <cp:lastModifiedBy>Kitty van den Hondel</cp:lastModifiedBy>
  <cp:revision>11</cp:revision>
  <dcterms:created xsi:type="dcterms:W3CDTF">2018-01-29T13:56:52Z</dcterms:created>
  <dcterms:modified xsi:type="dcterms:W3CDTF">2021-01-15T11:34:03Z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0x010100D62160CB97AA9944823D4F7CE3EBB0E3</vt:lpwstr>
  </property>
</Properties>
</file>